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75" r:id="rId6"/>
    <p:sldId id="260" r:id="rId7"/>
    <p:sldId id="261" r:id="rId8"/>
    <p:sldId id="276" r:id="rId9"/>
    <p:sldId id="263" r:id="rId10"/>
    <p:sldId id="264" r:id="rId11"/>
    <p:sldId id="265" r:id="rId12"/>
    <p:sldId id="266" r:id="rId13"/>
    <p:sldId id="277" r:id="rId14"/>
    <p:sldId id="268" r:id="rId15"/>
    <p:sldId id="271" r:id="rId16"/>
    <p:sldId id="278" r:id="rId17"/>
    <p:sldId id="269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F2"/>
    <a:srgbClr val="CEFFDF"/>
    <a:srgbClr val="9DC4AA"/>
    <a:srgbClr val="88A993"/>
    <a:srgbClr val="627A6A"/>
    <a:srgbClr val="9BF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0EBC-BE05-284F-A27F-34C533164DAC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FD10-BF2E-6946-99E9-E39805748C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FD10-BF2E-6946-99E9-E39805748CB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C4AA"/>
            </a:gs>
            <a:gs pos="100000">
              <a:schemeClr val="tx2">
                <a:lumMod val="40000"/>
                <a:lumOff val="60000"/>
              </a:schemeClr>
            </a:gs>
          </a:gsLst>
          <a:lin ang="55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20"/>
            <a:ext cx="9144000" cy="822961"/>
          </a:xfrm>
          <a:effectLst>
            <a:glow rad="101600">
              <a:srgbClr val="008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LOWER 6 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9144000" cy="1752600"/>
          </a:xfrm>
        </p:spPr>
        <p:txBody>
          <a:bodyPr/>
          <a:lstStyle/>
          <a:p>
            <a:pPr algn="ctr"/>
            <a:r>
              <a:rPr lang="en-US" dirty="0"/>
              <a:t>HOW DOES IT WORK?</a:t>
            </a:r>
          </a:p>
        </p:txBody>
      </p:sp>
      <p:pic>
        <p:nvPicPr>
          <p:cNvPr id="4" name="Imagen 3" descr="1200x630w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"/>
          <a:stretch/>
        </p:blipFill>
        <p:spPr>
          <a:xfrm>
            <a:off x="0" y="914400"/>
            <a:ext cx="9144000" cy="45682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6600" y="5638800"/>
            <a:ext cx="23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0298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9144000" cy="7016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Lets say you want to eat RICE FLAVORED PASTA, that is LOW GLYCEMIC INDEXED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52400" y="1828800"/>
            <a:ext cx="3657600" cy="1143000"/>
            <a:chOff x="685800" y="2286000"/>
            <a:chExt cx="3657600" cy="1066800"/>
          </a:xfrm>
        </p:grpSpPr>
        <p:sp>
          <p:nvSpPr>
            <p:cNvPr id="4" name="CuadroTexto 3"/>
            <p:cNvSpPr txBox="1"/>
            <p:nvPr/>
          </p:nvSpPr>
          <p:spPr>
            <a:xfrm>
              <a:off x="735907" y="2362200"/>
              <a:ext cx="315029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solidFill>
                    <a:srgbClr val="008000"/>
                  </a:solidFill>
                </a:rPr>
                <a:t>Click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on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box </a:t>
              </a:r>
              <a:r>
                <a:rPr lang="es-ES" b="1" dirty="0" err="1">
                  <a:solidFill>
                    <a:srgbClr val="008000"/>
                  </a:solidFill>
                </a:rPr>
                <a:t>listing</a:t>
              </a:r>
              <a:r>
                <a:rPr lang="es-ES" b="1" dirty="0">
                  <a:solidFill>
                    <a:srgbClr val="008000"/>
                  </a:solidFill>
                </a:rPr>
                <a:t> rice </a:t>
              </a:r>
              <a:r>
                <a:rPr lang="es-ES" b="1" dirty="0" err="1">
                  <a:solidFill>
                    <a:srgbClr val="008000"/>
                  </a:solidFill>
                </a:rPr>
                <a:t>flavored</a:t>
              </a:r>
              <a:r>
                <a:rPr lang="es-ES" b="1" dirty="0">
                  <a:solidFill>
                    <a:srgbClr val="008000"/>
                  </a:solidFill>
                </a:rPr>
                <a:t> pasta, </a:t>
              </a:r>
              <a:r>
                <a:rPr lang="es-ES" b="1" dirty="0" err="1">
                  <a:solidFill>
                    <a:srgbClr val="008000"/>
                  </a:solidFill>
                </a:rPr>
                <a:t>low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glycemic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indexed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meal</a:t>
              </a:r>
              <a:r>
                <a:rPr lang="es-ES" b="1" dirty="0">
                  <a:solidFill>
                    <a:srgbClr val="008000"/>
                  </a:solidFill>
                </a:rPr>
                <a:t>. (1 </a:t>
              </a:r>
              <a:r>
                <a:rPr lang="es-ES" b="1" dirty="0" err="1">
                  <a:solidFill>
                    <a:srgbClr val="008000"/>
                  </a:solidFill>
                </a:rPr>
                <a:t>flame</a:t>
              </a:r>
              <a:r>
                <a:rPr lang="es-ES" b="1" dirty="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85800" y="2286000"/>
              <a:ext cx="3276600" cy="1066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962400" y="2590800"/>
              <a:ext cx="381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 descr="6941C3B3-05F5-483C-8BA7-E02B6B20EB97 (3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>
          <a:xfrm>
            <a:off x="3886200" y="1219200"/>
            <a:ext cx="5029200" cy="5468311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40042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9144000" cy="10080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app suggest that this is not a RECIPE but a FOOD FOR PURCHASE. (Freedom Foods is the MANUFACTURER)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457200" y="3124200"/>
            <a:ext cx="3581400" cy="609600"/>
            <a:chOff x="152400" y="3276600"/>
            <a:chExt cx="3581400" cy="609600"/>
          </a:xfrm>
        </p:grpSpPr>
        <p:sp>
          <p:nvSpPr>
            <p:cNvPr id="4" name="CuadroTexto 3"/>
            <p:cNvSpPr txBox="1"/>
            <p:nvPr/>
          </p:nvSpPr>
          <p:spPr>
            <a:xfrm>
              <a:off x="228600" y="3352800"/>
              <a:ext cx="269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err="1">
                  <a:solidFill>
                    <a:srgbClr val="008000"/>
                  </a:solidFill>
                </a:rPr>
                <a:t>Food</a:t>
              </a:r>
              <a:r>
                <a:rPr lang="es-ES" sz="2400" b="1" dirty="0">
                  <a:solidFill>
                    <a:srgbClr val="008000"/>
                  </a:solidFill>
                </a:rPr>
                <a:t> </a:t>
              </a:r>
              <a:r>
                <a:rPr lang="es-ES" sz="2400" b="1" dirty="0" err="1">
                  <a:solidFill>
                    <a:srgbClr val="008000"/>
                  </a:solidFill>
                </a:rPr>
                <a:t>for</a:t>
              </a:r>
              <a:r>
                <a:rPr lang="es-ES" sz="2400" b="1" dirty="0">
                  <a:solidFill>
                    <a:srgbClr val="008000"/>
                  </a:solidFill>
                </a:rPr>
                <a:t> PURCHASE</a:t>
              </a:r>
              <a:endParaRPr lang="es-ES_tradnl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52400" y="3276600"/>
              <a:ext cx="3124200" cy="609600"/>
            </a:xfrm>
            <a:prstGeom prst="rect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276600" y="3429000"/>
              <a:ext cx="4572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CBBF0D3D-C37A-44D3-9E7D-D5FD99736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>
          <a:xfrm>
            <a:off x="4343400" y="1573854"/>
            <a:ext cx="3657600" cy="452141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17572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1625"/>
            <a:ext cx="7543800" cy="145097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 can go to any internet search engine and type in the following;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Imagen 3" descr="Google_web_searc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16715" r="21228" b="20495"/>
          <a:stretch/>
        </p:blipFill>
        <p:spPr>
          <a:xfrm>
            <a:off x="1943100" y="1788796"/>
            <a:ext cx="6858000" cy="449960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819400" y="3807768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Where</a:t>
            </a:r>
            <a:r>
              <a:rPr lang="es-ES" sz="1200" b="1" dirty="0"/>
              <a:t> can I </a:t>
            </a:r>
            <a:r>
              <a:rPr lang="es-ES" sz="1200" b="1" dirty="0" err="1"/>
              <a:t>find</a:t>
            </a:r>
            <a:r>
              <a:rPr lang="es-ES" sz="1200" b="1" dirty="0"/>
              <a:t> Rice </a:t>
            </a:r>
            <a:r>
              <a:rPr lang="es-ES" sz="1200" b="1" dirty="0" err="1"/>
              <a:t>Flavored</a:t>
            </a:r>
            <a:r>
              <a:rPr lang="es-ES" sz="1200" b="1" dirty="0"/>
              <a:t> Pasta, gluten free </a:t>
            </a:r>
            <a:r>
              <a:rPr lang="es-ES" sz="1200" b="1" dirty="0" err="1"/>
              <a:t>made</a:t>
            </a:r>
            <a:r>
              <a:rPr lang="es-ES" sz="1200" b="1" dirty="0"/>
              <a:t> </a:t>
            </a:r>
            <a:r>
              <a:rPr lang="es-ES" sz="1200" b="1" dirty="0" err="1"/>
              <a:t>by</a:t>
            </a:r>
            <a:r>
              <a:rPr lang="es-ES" sz="1200" b="1" dirty="0"/>
              <a:t> FREEDOM FOODS</a:t>
            </a:r>
            <a:r>
              <a:rPr lang="mr-IN" sz="900" dirty="0"/>
              <a:t>…</a:t>
            </a:r>
            <a:r>
              <a:rPr lang="es-ES" sz="900" dirty="0"/>
              <a:t> 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DC8AE18-F642-4FED-AD4D-1F531E3BC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>
          <a:xfrm>
            <a:off x="76200" y="2145066"/>
            <a:ext cx="1676400" cy="256786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10740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933450"/>
          </a:xfrm>
        </p:spPr>
        <p:txBody>
          <a:bodyPr/>
          <a:lstStyle/>
          <a:p>
            <a:r>
              <a:rPr lang="en-US" dirty="0"/>
              <a:t>Or, where can I purchase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116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9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633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Lets say we want to look up foods manufactured by KELLOGG.</a:t>
            </a:r>
            <a:endParaRPr lang="en-US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838200" y="1600200"/>
            <a:ext cx="3352800" cy="762000"/>
            <a:chOff x="152400" y="2057400"/>
            <a:chExt cx="3352800" cy="762000"/>
          </a:xfrm>
        </p:grpSpPr>
        <p:sp>
          <p:nvSpPr>
            <p:cNvPr id="4" name="CuadroTexto 3"/>
            <p:cNvSpPr txBox="1"/>
            <p:nvPr/>
          </p:nvSpPr>
          <p:spPr>
            <a:xfrm>
              <a:off x="457199" y="2057400"/>
              <a:ext cx="2209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err="1">
                  <a:solidFill>
                    <a:srgbClr val="008000"/>
                  </a:solidFill>
                </a:rPr>
                <a:t>Enter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the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name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of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the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manufacturer</a:t>
              </a:r>
              <a:r>
                <a:rPr lang="es-ES" sz="1600" b="1" dirty="0">
                  <a:solidFill>
                    <a:srgbClr val="008000"/>
                  </a:solidFill>
                </a:rPr>
                <a:t> in </a:t>
              </a:r>
              <a:r>
                <a:rPr lang="es-ES" sz="1600" b="1" dirty="0" err="1">
                  <a:solidFill>
                    <a:srgbClr val="008000"/>
                  </a:solidFill>
                </a:rPr>
                <a:t>search</a:t>
              </a:r>
              <a:r>
                <a:rPr lang="es-ES" sz="1600" b="1" dirty="0">
                  <a:solidFill>
                    <a:srgbClr val="008000"/>
                  </a:solidFill>
                </a:rPr>
                <a:t>. 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52400" y="2057400"/>
              <a:ext cx="2667000" cy="762000"/>
            </a:xfrm>
            <a:prstGeom prst="rect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2819400" y="2209800"/>
              <a:ext cx="685800" cy="3810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 descr="46238FC3-66C1-4BB2-BB1E-847C6DAB412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/>
          <a:stretch/>
        </p:blipFill>
        <p:spPr>
          <a:xfrm>
            <a:off x="4343400" y="1295401"/>
            <a:ext cx="4572000" cy="48006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03027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8556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app displays the flavor and glycemic index of foods produced by KELLOGG</a:t>
            </a:r>
            <a:endParaRPr lang="es-ES_tradnl" sz="28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38F64BF-9B0A-400C-B525-AC647DBA9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/>
          <a:stretch/>
        </p:blipFill>
        <p:spPr>
          <a:xfrm>
            <a:off x="2376487" y="1236618"/>
            <a:ext cx="4391025" cy="535993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0917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5"/>
            <a:ext cx="9144000" cy="7023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How can you expand your choices of healthy tasting foods?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Lets say I did not enjoy the flavor of any 1 flame food, very low glycemic index pasta suggested by the APP even though I tried different flavors in that glycemic index range. </a:t>
            </a:r>
          </a:p>
          <a:p>
            <a:r>
              <a:rPr lang="en-US" sz="2800" dirty="0"/>
              <a:t>You have the option of entering a food and clicking on 2 flames or 3 flames to find other options. </a:t>
            </a:r>
          </a:p>
          <a:p>
            <a:r>
              <a:rPr lang="en-US" sz="2800" dirty="0"/>
              <a:t>Remember the goal is not FORCING you to eat certain foods but giving you the FREEDOM to find good tasting healthy food which YOU ENJOY EATING.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89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3DB1E-598C-46EF-9F27-D4EBDCDD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/>
          <a:stretch/>
        </p:blipFill>
        <p:spPr>
          <a:xfrm>
            <a:off x="685800" y="533400"/>
            <a:ext cx="4182285" cy="578898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7D89A-A630-40CB-B20D-D0FA89C71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r="8065" b="9411"/>
          <a:stretch/>
        </p:blipFill>
        <p:spPr>
          <a:xfrm>
            <a:off x="4953000" y="533400"/>
            <a:ext cx="3667760" cy="57912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38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713CD-103B-4257-B819-C12C1A131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7032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With the Lower 6 phone app your ADDITIONAL PHARMACY and NEW MEDICATION now become…………. </a:t>
            </a:r>
            <a:endParaRPr lang="es-ES_tradnl" sz="2800" b="1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7E104-A8BA-4AF9-9406-4EF20E11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8600" cy="4038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6A000-0170-413C-AC5E-6F1453E2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391742" cy="243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87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393E-A53C-44F1-8F81-F4CDD05DA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Your GROCERY STORE and FOOD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3E684-1331-4499-9258-609E92DD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9750"/>
            <a:ext cx="7007979" cy="36766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99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1203961"/>
          </a:xfrm>
        </p:spPr>
        <p:txBody>
          <a:bodyPr/>
          <a:lstStyle/>
          <a:p>
            <a:pPr algn="ctr"/>
            <a:r>
              <a:rPr lang="en-US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1) How to prepare a low glycemic indexed meal.(RECIPE)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2) How to purchase already prepared low glycemic indexed foods in your local area.</a:t>
            </a:r>
          </a:p>
          <a:p>
            <a:endParaRPr lang="en-US" b="1" dirty="0"/>
          </a:p>
          <a:p>
            <a:r>
              <a:rPr lang="en-US" b="1" dirty="0"/>
              <a:t>3) How can you expand your choices of healthy tasting foods.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4) How to look up a food manufacturer and the low glycemic foods they offer.</a:t>
            </a:r>
          </a:p>
          <a:p>
            <a:endParaRPr lang="es-ES" dirty="0">
              <a:solidFill>
                <a:srgbClr val="008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38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39AE-D54D-4A21-85A8-4C62F624C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PATIENTS are not always COMPLIANT with TAKING MEDICATIONS but PEOPLE are always COMPLIANT with EATING FOOD.</a:t>
            </a:r>
            <a:br>
              <a:rPr lang="es-ES_tradnl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www.lower6app.com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9DE7-96A9-41D1-A363-AFEBB5EA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701800"/>
            <a:ext cx="3708400" cy="370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FB504-AFC3-4525-AADB-F128EA233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048000" cy="30480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01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928384" cy="9144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How to prepare a low glycemic indexed meal. </a:t>
            </a:r>
            <a:br>
              <a:rPr lang="en-US" sz="3200" b="1" dirty="0"/>
            </a:br>
            <a:r>
              <a:rPr lang="en-US" sz="3200" b="1" dirty="0"/>
              <a:t>(RECIPES)</a:t>
            </a:r>
            <a:endParaRPr lang="es-ES_tradnl" sz="3200" b="1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14400" y="1676400"/>
            <a:ext cx="3657600" cy="685800"/>
            <a:chOff x="1143000" y="3124200"/>
            <a:chExt cx="3657600" cy="685800"/>
          </a:xfrm>
        </p:grpSpPr>
        <p:sp>
          <p:nvSpPr>
            <p:cNvPr id="4" name="CuadroTexto 3"/>
            <p:cNvSpPr txBox="1"/>
            <p:nvPr/>
          </p:nvSpPr>
          <p:spPr>
            <a:xfrm>
              <a:off x="1143000" y="31242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1. </a:t>
              </a:r>
              <a:r>
                <a:rPr lang="es-ES" b="1" dirty="0" err="1">
                  <a:solidFill>
                    <a:srgbClr val="008000"/>
                  </a:solidFill>
                </a:rPr>
                <a:t>Enter</a:t>
              </a:r>
              <a:r>
                <a:rPr lang="es-ES" b="1" dirty="0">
                  <a:solidFill>
                    <a:srgbClr val="008000"/>
                  </a:solidFill>
                </a:rPr>
                <a:t> TORTILLA in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search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window</a:t>
              </a:r>
              <a:r>
                <a:rPr lang="es-ES" b="1" dirty="0">
                  <a:solidFill>
                    <a:srgbClr val="008000"/>
                  </a:solidFill>
                </a:rPr>
                <a:t>.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143000" y="3124200"/>
              <a:ext cx="2895600" cy="685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4038600" y="3352800"/>
              <a:ext cx="762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B244072B-8A38-4FF4-B877-F521DCFBD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4800600" y="1518630"/>
            <a:ext cx="3962400" cy="4577369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1371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0999"/>
            <a:ext cx="9144000" cy="76200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results for TORTILLAS are grouped by SIMILAR FLAVOR and GLYCEMIC INDEX are displayed. (FLAMES)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8BDD12-D2E8-4414-B987-47B636A7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2247900" y="1371601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38953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0999"/>
            <a:ext cx="9144000" cy="76200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results for TORTILLAS are grouped by SIMILAR FLAVOR and GLYCEMIC INDEX are displayed.</a:t>
            </a:r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(FLAMES)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52400" y="4114800"/>
            <a:ext cx="4038600" cy="1828800"/>
            <a:chOff x="304800" y="2895600"/>
            <a:chExt cx="4038600" cy="1828800"/>
          </a:xfrm>
        </p:grpSpPr>
        <p:grpSp>
          <p:nvGrpSpPr>
            <p:cNvPr id="8" name="Agrupar 7"/>
            <p:cNvGrpSpPr/>
            <p:nvPr/>
          </p:nvGrpSpPr>
          <p:grpSpPr>
            <a:xfrm>
              <a:off x="304800" y="2895600"/>
              <a:ext cx="3657600" cy="1828800"/>
              <a:chOff x="304800" y="2895600"/>
              <a:chExt cx="3657600" cy="1828800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381000" y="2971800"/>
                <a:ext cx="3581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>
                    <a:solidFill>
                      <a:srgbClr val="008000"/>
                    </a:solidFill>
                  </a:rPr>
                  <a:t>If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you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would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like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to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eat</a:t>
                </a:r>
                <a:r>
                  <a:rPr lang="es-ES" b="1" dirty="0">
                    <a:solidFill>
                      <a:srgbClr val="008000"/>
                    </a:solidFill>
                  </a:rPr>
                  <a:t> a CORN FLAVORED tortilla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that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is</a:t>
                </a:r>
                <a:r>
                  <a:rPr lang="es-ES" b="1" dirty="0">
                    <a:solidFill>
                      <a:srgbClr val="008000"/>
                    </a:solidFill>
                  </a:rPr>
                  <a:t> LOW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glycemic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index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then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click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on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the</a:t>
                </a:r>
                <a:r>
                  <a:rPr lang="es-ES" b="1" dirty="0">
                    <a:solidFill>
                      <a:srgbClr val="008000"/>
                    </a:solidFill>
                  </a:rPr>
                  <a:t> box and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discover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the</a:t>
                </a:r>
                <a:r>
                  <a:rPr lang="es-ES" b="1" dirty="0">
                    <a:solidFill>
                      <a:srgbClr val="008000"/>
                    </a:solidFill>
                  </a:rPr>
                  <a:t> </a:t>
                </a:r>
                <a:r>
                  <a:rPr lang="es-ES" b="1" dirty="0" err="1">
                    <a:solidFill>
                      <a:srgbClr val="008000"/>
                    </a:solidFill>
                  </a:rPr>
                  <a:t>information</a:t>
                </a:r>
                <a:r>
                  <a:rPr lang="es-ES" b="1" dirty="0">
                    <a:solidFill>
                      <a:srgbClr val="008000"/>
                    </a:solidFill>
                  </a:rPr>
                  <a:t>.</a:t>
                </a:r>
                <a:endParaRPr lang="es-ES_tradnl" dirty="0"/>
              </a:p>
              <a:p>
                <a:endParaRPr lang="es-ES_tradnl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304800" y="2895600"/>
                <a:ext cx="3657600" cy="1828800"/>
              </a:xfrm>
              <a:prstGeom prst="rect">
                <a:avLst/>
              </a:prstGeom>
              <a:noFill/>
              <a:ln w="2857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Flecha derecha 5"/>
            <p:cNvSpPr/>
            <p:nvPr/>
          </p:nvSpPr>
          <p:spPr>
            <a:xfrm>
              <a:off x="3962400" y="3657600"/>
              <a:ext cx="381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78BDD12-D2E8-4414-B987-47B636A7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4267200" y="1295400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92963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One Flame Recipe (No food Manufacturer listed)</a:t>
            </a:r>
            <a:endParaRPr lang="es-ES_tradnl" sz="36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4766" y="2819400"/>
            <a:ext cx="3887634" cy="1828800"/>
            <a:chOff x="297569" y="3200400"/>
            <a:chExt cx="4177911" cy="1828800"/>
          </a:xfrm>
        </p:grpSpPr>
        <p:sp>
          <p:nvSpPr>
            <p:cNvPr id="5" name="CuadroTexto 4"/>
            <p:cNvSpPr txBox="1"/>
            <p:nvPr/>
          </p:nvSpPr>
          <p:spPr>
            <a:xfrm>
              <a:off x="297569" y="3276600"/>
              <a:ext cx="37338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>
                  <a:solidFill>
                    <a:srgbClr val="008000"/>
                  </a:solidFill>
                </a:rPr>
                <a:t>In </a:t>
              </a:r>
              <a:r>
                <a:rPr lang="es-ES" sz="1600" b="1" dirty="0" err="1">
                  <a:solidFill>
                    <a:srgbClr val="008000"/>
                  </a:solidFill>
                </a:rPr>
                <a:t>this</a:t>
              </a:r>
              <a:r>
                <a:rPr lang="es-ES" sz="1600" b="1" dirty="0">
                  <a:solidFill>
                    <a:srgbClr val="008000"/>
                  </a:solidFill>
                </a:rPr>
                <a:t> case </a:t>
              </a:r>
              <a:r>
                <a:rPr lang="es-ES" sz="1600" b="1" dirty="0" err="1">
                  <a:solidFill>
                    <a:srgbClr val="008000"/>
                  </a:solidFill>
                </a:rPr>
                <a:t>the</a:t>
              </a:r>
              <a:r>
                <a:rPr lang="es-ES" sz="1600" b="1" dirty="0">
                  <a:solidFill>
                    <a:srgbClr val="008000"/>
                  </a:solidFill>
                </a:rPr>
                <a:t> app </a:t>
              </a:r>
              <a:r>
                <a:rPr lang="es-ES" sz="1600" b="1" dirty="0" err="1">
                  <a:solidFill>
                    <a:srgbClr val="008000"/>
                  </a:solidFill>
                </a:rPr>
                <a:t>displays</a:t>
              </a:r>
              <a:r>
                <a:rPr lang="es-ES" sz="1600" b="1" dirty="0">
                  <a:solidFill>
                    <a:srgbClr val="008000"/>
                  </a:solidFill>
                </a:rPr>
                <a:t> a RECIPIE </a:t>
              </a:r>
              <a:r>
                <a:rPr lang="es-ES" sz="1600" b="1" dirty="0" err="1">
                  <a:solidFill>
                    <a:srgbClr val="008000"/>
                  </a:solidFill>
                </a:rPr>
                <a:t>because</a:t>
              </a:r>
              <a:r>
                <a:rPr lang="es-ES" sz="1600" b="1" dirty="0">
                  <a:solidFill>
                    <a:srgbClr val="008000"/>
                  </a:solidFill>
                </a:rPr>
                <a:t> no </a:t>
              </a:r>
              <a:r>
                <a:rPr lang="es-ES" sz="1600" b="1" dirty="0" err="1">
                  <a:solidFill>
                    <a:srgbClr val="008000"/>
                  </a:solidFill>
                </a:rPr>
                <a:t>food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manufactrer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is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listed</a:t>
              </a:r>
              <a:r>
                <a:rPr lang="es-ES" sz="1600" b="1" dirty="0">
                  <a:solidFill>
                    <a:srgbClr val="008000"/>
                  </a:solidFill>
                </a:rPr>
                <a:t>. </a:t>
              </a:r>
              <a:r>
                <a:rPr lang="es-ES" sz="1600" b="1" dirty="0" err="1">
                  <a:solidFill>
                    <a:srgbClr val="008000"/>
                  </a:solidFill>
                </a:rPr>
                <a:t>Eat</a:t>
              </a:r>
              <a:r>
                <a:rPr lang="es-ES" sz="1600" b="1" dirty="0">
                  <a:solidFill>
                    <a:srgbClr val="008000"/>
                  </a:solidFill>
                </a:rPr>
                <a:t> a “</a:t>
              </a:r>
              <a:r>
                <a:rPr lang="es-ES" sz="1600" b="1" dirty="0" err="1">
                  <a:solidFill>
                    <a:srgbClr val="008000"/>
                  </a:solidFill>
                </a:rPr>
                <a:t>corn</a:t>
              </a:r>
              <a:r>
                <a:rPr lang="es-ES" sz="1600" b="1" dirty="0">
                  <a:solidFill>
                    <a:srgbClr val="008000"/>
                  </a:solidFill>
                </a:rPr>
                <a:t> tortilla, </a:t>
              </a:r>
              <a:r>
                <a:rPr lang="es-ES" sz="1600" b="1" dirty="0" err="1">
                  <a:solidFill>
                    <a:srgbClr val="008000"/>
                  </a:solidFill>
                </a:rPr>
                <a:t>served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with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refried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mashed</a:t>
              </a:r>
              <a:r>
                <a:rPr lang="es-ES" sz="1600" b="1" dirty="0">
                  <a:solidFill>
                    <a:srgbClr val="008000"/>
                  </a:solidFill>
                </a:rPr>
                <a:t> pinto </a:t>
              </a:r>
              <a:r>
                <a:rPr lang="es-ES" sz="1600" b="1" dirty="0" err="1">
                  <a:solidFill>
                    <a:srgbClr val="008000"/>
                  </a:solidFill>
                </a:rPr>
                <a:t>beans</a:t>
              </a:r>
              <a:r>
                <a:rPr lang="es-ES" sz="1600" b="1" dirty="0">
                  <a:solidFill>
                    <a:srgbClr val="008000"/>
                  </a:solidFill>
                </a:rPr>
                <a:t> and </a:t>
              </a:r>
              <a:r>
                <a:rPr lang="es-ES" sz="1600" b="1" dirty="0" err="1">
                  <a:solidFill>
                    <a:srgbClr val="008000"/>
                  </a:solidFill>
                </a:rPr>
                <a:t>toato</a:t>
              </a:r>
              <a:r>
                <a:rPr lang="es-ES" sz="1600" b="1" dirty="0">
                  <a:solidFill>
                    <a:srgbClr val="008000"/>
                  </a:solidFill>
                </a:rPr>
                <a:t> sauce.” (Low </a:t>
              </a:r>
              <a:r>
                <a:rPr lang="es-ES" sz="1600" b="1" dirty="0" err="1">
                  <a:solidFill>
                    <a:srgbClr val="008000"/>
                  </a:solidFill>
                </a:rPr>
                <a:t>glycemic</a:t>
              </a:r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  <a:r>
                <a:rPr lang="es-ES" sz="1600" b="1" dirty="0" err="1">
                  <a:solidFill>
                    <a:srgbClr val="008000"/>
                  </a:solidFill>
                </a:rPr>
                <a:t>index</a:t>
              </a:r>
              <a:r>
                <a:rPr lang="es-ES" sz="1600" b="1" dirty="0">
                  <a:solidFill>
                    <a:srgbClr val="008000"/>
                  </a:solidFill>
                </a:rPr>
                <a:t>)</a:t>
              </a:r>
            </a:p>
            <a:p>
              <a:r>
                <a:rPr lang="es-ES" sz="1600" b="1" dirty="0">
                  <a:solidFill>
                    <a:srgbClr val="008000"/>
                  </a:solidFill>
                </a:rPr>
                <a:t> 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7569" y="3200400"/>
              <a:ext cx="3817230" cy="1828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114800" y="3962400"/>
              <a:ext cx="360680" cy="3810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3B71C242-B777-4F88-93EA-AAE15B57E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/>
        </p:blipFill>
        <p:spPr>
          <a:xfrm>
            <a:off x="4114800" y="1219200"/>
            <a:ext cx="4876800" cy="5043932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85764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33425"/>
          </a:xfrm>
        </p:spPr>
        <p:txBody>
          <a:bodyPr>
            <a:noAutofit/>
          </a:bodyPr>
          <a:lstStyle/>
          <a:p>
            <a:pPr algn="ctr"/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The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same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FOOD,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the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same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FLAVOR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but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a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high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glycemic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index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food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. (4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flames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)</a:t>
            </a:r>
            <a:endParaRPr lang="es-ES_tradnl" sz="28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98268" y="3962400"/>
            <a:ext cx="3966029" cy="1754326"/>
            <a:chOff x="381000" y="2362200"/>
            <a:chExt cx="4976977" cy="3675731"/>
          </a:xfrm>
        </p:grpSpPr>
        <p:sp>
          <p:nvSpPr>
            <p:cNvPr id="5" name="CuadroTexto 4"/>
            <p:cNvSpPr txBox="1"/>
            <p:nvPr/>
          </p:nvSpPr>
          <p:spPr>
            <a:xfrm>
              <a:off x="415849" y="2362200"/>
              <a:ext cx="4308551" cy="367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solidFill>
                    <a:srgbClr val="008000"/>
                  </a:solidFill>
                </a:rPr>
                <a:t>Click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box </a:t>
              </a:r>
              <a:r>
                <a:rPr lang="es-ES" b="1" dirty="0" err="1">
                  <a:solidFill>
                    <a:srgbClr val="008000"/>
                  </a:solidFill>
                </a:rPr>
                <a:t>that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displays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corn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flavored</a:t>
              </a:r>
              <a:r>
                <a:rPr lang="es-ES" b="1" dirty="0">
                  <a:solidFill>
                    <a:srgbClr val="008000"/>
                  </a:solidFill>
                </a:rPr>
                <a:t> tortilla </a:t>
              </a:r>
              <a:r>
                <a:rPr lang="es-ES" b="1" dirty="0" err="1">
                  <a:solidFill>
                    <a:srgbClr val="008000"/>
                  </a:solidFill>
                </a:rPr>
                <a:t>with</a:t>
              </a:r>
              <a:r>
                <a:rPr lang="es-ES" b="1" dirty="0">
                  <a:solidFill>
                    <a:srgbClr val="008000"/>
                  </a:solidFill>
                </a:rPr>
                <a:t> 4 </a:t>
              </a:r>
              <a:r>
                <a:rPr lang="es-ES" b="1" dirty="0" err="1">
                  <a:solidFill>
                    <a:srgbClr val="008000"/>
                  </a:solidFill>
                </a:rPr>
                <a:t>flames</a:t>
              </a:r>
              <a:r>
                <a:rPr lang="es-ES" b="1" dirty="0">
                  <a:solidFill>
                    <a:srgbClr val="008000"/>
                  </a:solidFill>
                </a:rPr>
                <a:t>, (High </a:t>
              </a:r>
              <a:r>
                <a:rPr lang="es-ES" b="1" dirty="0" err="1">
                  <a:solidFill>
                    <a:srgbClr val="008000"/>
                  </a:solidFill>
                </a:rPr>
                <a:t>Glycemic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Index</a:t>
              </a:r>
              <a:r>
                <a:rPr lang="es-ES" b="1" dirty="0">
                  <a:solidFill>
                    <a:srgbClr val="008000"/>
                  </a:solidFill>
                </a:rPr>
                <a:t>), and </a:t>
              </a:r>
              <a:r>
                <a:rPr lang="es-ES" b="1" dirty="0" err="1">
                  <a:solidFill>
                    <a:srgbClr val="008000"/>
                  </a:solidFill>
                </a:rPr>
                <a:t>let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us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see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what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it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says</a:t>
              </a:r>
              <a:r>
                <a:rPr lang="es-ES" b="1" dirty="0">
                  <a:solidFill>
                    <a:srgbClr val="008000"/>
                  </a:solidFill>
                </a:rPr>
                <a:t>.</a:t>
              </a:r>
            </a:p>
            <a:p>
              <a:endParaRPr lang="es-ES" b="1" dirty="0">
                <a:solidFill>
                  <a:srgbClr val="008000"/>
                </a:solidFill>
              </a:endParaRPr>
            </a:p>
            <a:p>
              <a:endParaRPr lang="es-ES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0" y="2362200"/>
              <a:ext cx="4589929" cy="3352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970929" y="3886200"/>
              <a:ext cx="387048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7FFDFA-2F78-45DC-AED9-49BB5044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4267200" y="1295400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1277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228600"/>
            <a:ext cx="3810000" cy="733425"/>
          </a:xfrm>
        </p:spPr>
        <p:txBody>
          <a:bodyPr>
            <a:noAutofit/>
          </a:bodyPr>
          <a:lstStyle/>
          <a:p>
            <a:pPr algn="ctr"/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A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high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glycemic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s-ES" sz="28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index</a:t>
            </a:r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RECIPIE</a:t>
            </a:r>
            <a:endParaRPr lang="es-ES_tradnl" sz="28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52400" y="1981200"/>
            <a:ext cx="3966029" cy="1981200"/>
            <a:chOff x="381000" y="2362200"/>
            <a:chExt cx="4976977" cy="3352800"/>
          </a:xfrm>
        </p:grpSpPr>
        <p:sp>
          <p:nvSpPr>
            <p:cNvPr id="5" name="CuadroTexto 4"/>
            <p:cNvSpPr txBox="1"/>
            <p:nvPr/>
          </p:nvSpPr>
          <p:spPr>
            <a:xfrm>
              <a:off x="415849" y="2362200"/>
              <a:ext cx="4308551" cy="2968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rgbClr val="008000"/>
                </a:solidFill>
              </a:endParaRPr>
            </a:p>
            <a:p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app </a:t>
              </a:r>
              <a:r>
                <a:rPr lang="es-ES" b="1" dirty="0" err="1">
                  <a:solidFill>
                    <a:srgbClr val="008000"/>
                  </a:solidFill>
                </a:rPr>
                <a:t>tells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us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that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if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we</a:t>
              </a:r>
              <a:r>
                <a:rPr lang="es-ES" b="1" dirty="0">
                  <a:solidFill>
                    <a:srgbClr val="008000"/>
                  </a:solidFill>
                </a:rPr>
                <a:t> FRY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corn</a:t>
              </a:r>
              <a:r>
                <a:rPr lang="es-ES" b="1" dirty="0">
                  <a:solidFill>
                    <a:srgbClr val="008000"/>
                  </a:solidFill>
                </a:rPr>
                <a:t> tortilla and serve </a:t>
              </a:r>
              <a:r>
                <a:rPr lang="es-ES" b="1" dirty="0" err="1">
                  <a:solidFill>
                    <a:srgbClr val="008000"/>
                  </a:solidFill>
                </a:rPr>
                <a:t>it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with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mashed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potato</a:t>
              </a:r>
              <a:r>
                <a:rPr lang="es-ES" b="1" dirty="0">
                  <a:solidFill>
                    <a:srgbClr val="008000"/>
                  </a:solidFill>
                </a:rPr>
                <a:t>, </a:t>
              </a:r>
              <a:r>
                <a:rPr lang="es-ES" b="1" dirty="0" err="1">
                  <a:solidFill>
                    <a:srgbClr val="008000"/>
                  </a:solidFill>
                </a:rPr>
                <a:t>fresh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tomato</a:t>
              </a:r>
              <a:r>
                <a:rPr lang="es-ES" b="1" dirty="0">
                  <a:solidFill>
                    <a:srgbClr val="008000"/>
                  </a:solidFill>
                </a:rPr>
                <a:t> and </a:t>
              </a:r>
              <a:r>
                <a:rPr lang="es-ES" b="1" dirty="0" err="1">
                  <a:solidFill>
                    <a:srgbClr val="008000"/>
                  </a:solidFill>
                </a:rPr>
                <a:t>lettuce</a:t>
              </a:r>
              <a:r>
                <a:rPr lang="es-ES" b="1" dirty="0">
                  <a:solidFill>
                    <a:srgbClr val="008000"/>
                  </a:solidFill>
                </a:rPr>
                <a:t>,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meal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is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now</a:t>
              </a:r>
              <a:r>
                <a:rPr lang="es-ES" b="1" dirty="0">
                  <a:solidFill>
                    <a:srgbClr val="008000"/>
                  </a:solidFill>
                </a:rPr>
                <a:t> a HIGH GLYCEMIC </a:t>
              </a:r>
              <a:r>
                <a:rPr lang="es-ES" b="1" dirty="0" err="1">
                  <a:solidFill>
                    <a:srgbClr val="008000"/>
                  </a:solidFill>
                </a:rPr>
                <a:t>indexed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meal</a:t>
              </a:r>
              <a:r>
                <a:rPr lang="es-ES" b="1" dirty="0">
                  <a:solidFill>
                    <a:srgbClr val="008000"/>
                  </a:solidFill>
                </a:rPr>
                <a:t>.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0" y="2362200"/>
              <a:ext cx="4589929" cy="3352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970929" y="3886200"/>
              <a:ext cx="387048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DC0E4640-A193-4C0C-B025-821C1B3C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4267200" y="1066800"/>
            <a:ext cx="4724400" cy="5160125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4244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381000"/>
            <a:ext cx="8991600" cy="8556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to purchase already prepared low glycemic indexed foods in your local area.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228600" y="1447800"/>
            <a:ext cx="3352800" cy="990600"/>
            <a:chOff x="228600" y="1600200"/>
            <a:chExt cx="3352800" cy="990600"/>
          </a:xfrm>
        </p:grpSpPr>
        <p:sp>
          <p:nvSpPr>
            <p:cNvPr id="4" name="CuadroTexto 3"/>
            <p:cNvSpPr txBox="1"/>
            <p:nvPr/>
          </p:nvSpPr>
          <p:spPr>
            <a:xfrm>
              <a:off x="228600" y="16002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For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example</a:t>
              </a:r>
              <a:r>
                <a:rPr lang="es-ES" b="1" dirty="0">
                  <a:solidFill>
                    <a:srgbClr val="008000"/>
                  </a:solidFill>
                </a:rPr>
                <a:t>, </a:t>
              </a:r>
              <a:r>
                <a:rPr lang="es-ES" b="1" dirty="0" err="1">
                  <a:solidFill>
                    <a:srgbClr val="008000"/>
                  </a:solidFill>
                </a:rPr>
                <a:t>enter</a:t>
              </a:r>
              <a:r>
                <a:rPr lang="es-ES" b="1" dirty="0">
                  <a:solidFill>
                    <a:srgbClr val="008000"/>
                  </a:solidFill>
                </a:rPr>
                <a:t> pasta in  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the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search</a:t>
              </a:r>
              <a:r>
                <a:rPr lang="es-ES" b="1" dirty="0">
                  <a:solidFill>
                    <a:srgbClr val="008000"/>
                  </a:solidFill>
                </a:rPr>
                <a:t> </a:t>
              </a:r>
              <a:r>
                <a:rPr lang="es-ES" b="1" dirty="0" err="1">
                  <a:solidFill>
                    <a:srgbClr val="008000"/>
                  </a:solidFill>
                </a:rPr>
                <a:t>window</a:t>
              </a:r>
              <a:r>
                <a:rPr lang="es-ES" b="1" dirty="0">
                  <a:solidFill>
                    <a:srgbClr val="008000"/>
                  </a:solidFill>
                </a:rPr>
                <a:t>.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04800" y="1600200"/>
              <a:ext cx="2819400" cy="9906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124200" y="1981200"/>
              <a:ext cx="457200" cy="2286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 descr="6941C3B3-05F5-483C-8BA7-E02B6B20EB97 (3)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>
          <a:xfrm>
            <a:off x="3810000" y="1295400"/>
            <a:ext cx="5029200" cy="5468311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1970715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794</TotalTime>
  <Words>597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LOWER 6 APP </vt:lpstr>
      <vt:lpstr>TOPICS</vt:lpstr>
      <vt:lpstr>How to prepare a low glycemic indexed meal.  (RECIPES)</vt:lpstr>
      <vt:lpstr>The results for TORTILLAS are grouped by SIMILAR FLAVOR and GLYCEMIC INDEX are displayed. (FLAMES)</vt:lpstr>
      <vt:lpstr>The results for TORTILLAS are grouped by SIMILAR FLAVOR and GLYCEMIC INDEX are displayed. (FLAMES)</vt:lpstr>
      <vt:lpstr>One Flame Recipe (No food Manufacturer listed)</vt:lpstr>
      <vt:lpstr>The same FOOD, the same FLAVOR but a high glycemic index food. (4 flames)</vt:lpstr>
      <vt:lpstr>A high glycemic index RECIPIE</vt:lpstr>
      <vt:lpstr>How to purchase already prepared low glycemic indexed foods in your local area.</vt:lpstr>
      <vt:lpstr>Lets say you want to eat RICE FLAVORED PASTA, that is LOW GLYCEMIC INDEXED</vt:lpstr>
      <vt:lpstr>The app suggest that this is not a RECIPE but a FOOD FOR PURCHASE. (Freedom Foods is the MANUFACTURER)</vt:lpstr>
      <vt:lpstr>I can go to any internet search engine and type in the following;</vt:lpstr>
      <vt:lpstr>Or, where can I purchase</vt:lpstr>
      <vt:lpstr>Lets say we want to look up foods manufactured by KELLOGG.</vt:lpstr>
      <vt:lpstr>The app displays the flavor and glycemic index of foods produced by KELLOGG</vt:lpstr>
      <vt:lpstr>How can you expand your choices of healthy tasting foods?</vt:lpstr>
      <vt:lpstr>PowerPoint Presentation</vt:lpstr>
      <vt:lpstr>With the Lower 6 phone app your ADDITIONAL PHARMACY and NEW MEDICATION now become…………. </vt:lpstr>
      <vt:lpstr>Your GROCERY STORE and FOOD</vt:lpstr>
      <vt:lpstr>PATIENTS are not always COMPLIANT with TAKING MEDICATIONS but PEOPLE are always COMPLIANT with EATING FOOD.                   www.lower6app.com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Martinez</dc:creator>
  <cp:lastModifiedBy>Dr Ross</cp:lastModifiedBy>
  <cp:revision>98</cp:revision>
  <dcterms:created xsi:type="dcterms:W3CDTF">2018-11-30T22:14:18Z</dcterms:created>
  <dcterms:modified xsi:type="dcterms:W3CDTF">2020-11-08T14:40:38Z</dcterms:modified>
</cp:coreProperties>
</file>